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E5469E3-8B7C-494E-BBBB-743C73011AE9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73367EE-65D1-4DF7-AD31-C5E5A6848B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hmo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search.ebscohost.com/login.aspx?authtype=ip,uid&amp;custid=s858812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21cif.com/tutorials/micro/mm/searchengine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21cif.com/tutorials/micro/mm/bias/" TargetMode="External"/><Relationship Id="rId2" Type="http://schemas.openxmlformats.org/officeDocument/2006/relationships/hyperlink" Target="http://21cif.com/tutorials/micro/mm/accurac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21cif.com/tutorials/micro/mm/author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Beginning Research the Big6 Way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Dihydrogen</a:t>
            </a:r>
            <a:r>
              <a:rPr lang="en-US" dirty="0" smtClean="0"/>
              <a:t> Monoxide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www.dhmo.org</a:t>
            </a:r>
            <a:endParaRPr lang="en-US" dirty="0" smtClean="0"/>
          </a:p>
          <a:p>
            <a:r>
              <a:rPr lang="en-US" dirty="0" smtClean="0"/>
              <a:t>What is the focus/point of this website?</a:t>
            </a:r>
          </a:p>
          <a:p>
            <a:r>
              <a:rPr lang="en-US" dirty="0" smtClean="0"/>
              <a:t>Does the substance seem dangerous?</a:t>
            </a:r>
          </a:p>
          <a:p>
            <a:r>
              <a:rPr lang="en-US" dirty="0" smtClean="0"/>
              <a:t>What do you think </a:t>
            </a:r>
            <a:r>
              <a:rPr lang="en-US" dirty="0" err="1" smtClean="0"/>
              <a:t>Dihydrogen</a:t>
            </a:r>
            <a:r>
              <a:rPr lang="en-US" dirty="0" smtClean="0"/>
              <a:t> Monoxide actually is?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 vs. Websites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Websites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438400" y="3137646"/>
            <a:ext cx="2981325" cy="333935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Not always credible</a:t>
            </a:r>
          </a:p>
          <a:p>
            <a:r>
              <a:rPr lang="en-US" dirty="0" smtClean="0"/>
              <a:t>May contain accurate information but not always written by experts</a:t>
            </a:r>
          </a:p>
          <a:p>
            <a:r>
              <a:rPr lang="en-US" dirty="0" smtClean="0"/>
              <a:t>Includes an abundance of resources</a:t>
            </a:r>
          </a:p>
          <a:p>
            <a:r>
              <a:rPr lang="en-US" dirty="0" smtClean="0"/>
              <a:t>Generally free</a:t>
            </a:r>
          </a:p>
          <a:p>
            <a:r>
              <a:rPr lang="en-US" dirty="0" smtClean="0"/>
              <a:t>Accessed through search engines</a:t>
            </a:r>
          </a:p>
          <a:p>
            <a:r>
              <a:rPr lang="en-US" dirty="0" smtClean="0"/>
              <a:t>Can search loosely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5715000" y="3137646"/>
            <a:ext cx="2971800" cy="3263153"/>
          </a:xfrm>
        </p:spPr>
        <p:txBody>
          <a:bodyPr/>
          <a:lstStyle/>
          <a:p>
            <a:r>
              <a:rPr lang="en-US" dirty="0" smtClean="0"/>
              <a:t>Generally must pay to subscribe</a:t>
            </a:r>
          </a:p>
          <a:p>
            <a:r>
              <a:rPr lang="en-US" dirty="0" smtClean="0"/>
              <a:t>Contains information that has been published and reviewed</a:t>
            </a:r>
          </a:p>
          <a:p>
            <a:r>
              <a:rPr lang="en-US" dirty="0" smtClean="0"/>
              <a:t>Contains credible information</a:t>
            </a:r>
          </a:p>
          <a:p>
            <a:r>
              <a:rPr lang="en-US" dirty="0" smtClean="0"/>
              <a:t>Must be specific with search terms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EBSCOHost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search.ebscohost.com/login.aspx?authtype=ip,uid&amp;custid=s8588123</a:t>
            </a:r>
            <a:endParaRPr lang="en-US" dirty="0" smtClean="0"/>
          </a:p>
          <a:p>
            <a:r>
              <a:rPr lang="en-US" dirty="0" smtClean="0"/>
              <a:t>How does this tool appear different than Google?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Galveston, Texas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609600"/>
            <a:ext cx="772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Day 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1" y="1828801"/>
            <a:ext cx="5334000" cy="453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38400" y="6477000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Image taken from: city-data.com</a:t>
            </a:r>
            <a:endParaRPr lang="en-US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2: Information Seeking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Search engines map out different routes, just like you did.</a:t>
            </a:r>
          </a:p>
          <a:p>
            <a:r>
              <a:rPr lang="en-US" dirty="0" smtClean="0"/>
              <a:t>We need to know how the internet works so that we know how to find our route, or our information</a:t>
            </a:r>
          </a:p>
          <a:p>
            <a:pPr lvl="1"/>
            <a:r>
              <a:rPr lang="en-US" dirty="0" smtClean="0"/>
              <a:t>Yesterday, we started this journey by discovering the differences between databases and search engines</a:t>
            </a:r>
          </a:p>
          <a:p>
            <a:pPr lvl="1"/>
            <a:r>
              <a:rPr lang="en-US" dirty="0" smtClean="0"/>
              <a:t>Today, we are going to learn about the differences between various search engines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to: </a:t>
            </a:r>
            <a:r>
              <a:rPr lang="en-US" u="sng" dirty="0" smtClean="0">
                <a:hlinkClick r:id="rId2"/>
              </a:rPr>
              <a:t>http://21cif.com/tutorials/micro/mm/searchengines/</a:t>
            </a:r>
            <a:endParaRPr lang="en-US" u="sng" dirty="0" smtClean="0"/>
          </a:p>
          <a:p>
            <a:r>
              <a:rPr lang="en-US" dirty="0" smtClean="0"/>
              <a:t>Complete the Search Engines Worksheet for homework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Boolean 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7239000" cy="4373563"/>
          </a:xfrm>
        </p:spPr>
        <p:txBody>
          <a:bodyPr/>
          <a:lstStyle/>
          <a:p>
            <a:r>
              <a:rPr lang="en-US" dirty="0" smtClean="0"/>
              <a:t>It used to be a better, more academic way to search through search engines</a:t>
            </a:r>
          </a:p>
          <a:p>
            <a:pPr lvl="1"/>
            <a:r>
              <a:rPr lang="en-US" dirty="0" smtClean="0"/>
              <a:t>However, most search engines today are not Boolean-friendly</a:t>
            </a:r>
          </a:p>
          <a:p>
            <a:r>
              <a:rPr lang="en-US" dirty="0" smtClean="0"/>
              <a:t>They are still effective search tools when using databases or the online card catalog </a:t>
            </a:r>
          </a:p>
          <a:p>
            <a:r>
              <a:rPr lang="en-US" dirty="0" smtClean="0"/>
              <a:t>What is it?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Uses words called “operators”—AND, NOT, OR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These operators limit or expand searches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+ and – signs can also be used for AND </a:t>
            </a:r>
            <a:r>
              <a:rPr lang="en-US" dirty="0" err="1" smtClean="0"/>
              <a:t>and</a:t>
            </a:r>
            <a:r>
              <a:rPr lang="en-US" dirty="0" smtClean="0"/>
              <a:t> NOT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6292" y="609600"/>
            <a:ext cx="719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Day 4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Boolean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28800"/>
            <a:ext cx="7162800" cy="4297363"/>
          </a:xfrm>
        </p:spPr>
        <p:txBody>
          <a:bodyPr/>
          <a:lstStyle/>
          <a:p>
            <a:r>
              <a:rPr lang="en-US" dirty="0" smtClean="0"/>
              <a:t>Even if some search engines don’t focus on Boolean searches anymore, Boolean can still be helpful to determine keywords.</a:t>
            </a:r>
          </a:p>
          <a:p>
            <a:pPr lvl="1"/>
            <a:r>
              <a:rPr lang="en-US" dirty="0" smtClean="0"/>
              <a:t>Remember our research question:</a:t>
            </a:r>
            <a:r>
              <a:rPr lang="en-US" dirty="0" smtClean="0"/>
              <a:t> </a:t>
            </a:r>
            <a:r>
              <a:rPr lang="en-US" b="1" dirty="0" smtClean="0"/>
              <a:t>Should one company potentially have access to a huge percentage of the world’s private information?</a:t>
            </a:r>
            <a:r>
              <a:rPr lang="en-US" b="1" dirty="0" smtClean="0"/>
              <a:t>   </a:t>
            </a:r>
          </a:p>
          <a:p>
            <a:pPr lvl="1"/>
            <a:r>
              <a:rPr lang="en-US" dirty="0" smtClean="0"/>
              <a:t>When searching in a database or search engine, what keywords would we use to find information about this question?</a:t>
            </a:r>
          </a:p>
          <a:p>
            <a:pPr lvl="1"/>
            <a:r>
              <a:rPr lang="en-US" dirty="0" err="1" smtClean="0"/>
              <a:t>Facebook</a:t>
            </a:r>
            <a:r>
              <a:rPr lang="en-US" dirty="0" smtClean="0"/>
              <a:t>, privacy laws, privacy settings, </a:t>
            </a:r>
            <a:r>
              <a:rPr lang="en-US" dirty="0" err="1" smtClean="0"/>
              <a:t>Facebook</a:t>
            </a:r>
            <a:r>
              <a:rPr lang="en-US" dirty="0" smtClean="0"/>
              <a:t> advertising—What else?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3M’s of Keywords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362200" y="2286000"/>
          <a:ext cx="632460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200"/>
                <a:gridCol w="2108200"/>
                <a:gridCol w="2108200"/>
              </a:tblGrid>
              <a:tr h="622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MUST 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MIGHT 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MUSTN’T</a:t>
                      </a:r>
                      <a:r>
                        <a:rPr lang="en-US" baseline="0" dirty="0" smtClean="0"/>
                        <a:t> USE</a:t>
                      </a:r>
                      <a:endParaRPr lang="en-US" dirty="0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Qualities of a Credible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7162800" cy="472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are continuing with Step 2: Information Seeking Strategies</a:t>
            </a:r>
          </a:p>
          <a:p>
            <a:r>
              <a:rPr lang="en-US" dirty="0" smtClean="0"/>
              <a:t>We know that databases, especially our school’s, are generally credible</a:t>
            </a:r>
          </a:p>
          <a:p>
            <a:r>
              <a:rPr lang="en-US" dirty="0" smtClean="0"/>
              <a:t>But what about websites?</a:t>
            </a:r>
            <a:endParaRPr lang="en-US" dirty="0" smtClean="0"/>
          </a:p>
          <a:p>
            <a:r>
              <a:rPr lang="en-US" dirty="0" smtClean="0"/>
              <a:t>Read through the following tutorials, looking for signs of a credible website:</a:t>
            </a:r>
          </a:p>
          <a:p>
            <a:pPr>
              <a:buNone/>
            </a:pPr>
            <a:r>
              <a:rPr lang="en-US" dirty="0" smtClean="0"/>
              <a:t>	-“Accuracy” </a:t>
            </a:r>
            <a:r>
              <a:rPr lang="en-US" u="sng" dirty="0" smtClean="0">
                <a:hlinkClick r:id="rId2"/>
              </a:rPr>
              <a:t>http://21cif.com/tutorials/micro/mm/accuracy/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-“Bias</a:t>
            </a:r>
            <a:r>
              <a:rPr lang="en-US" dirty="0" smtClean="0"/>
              <a:t>” </a:t>
            </a:r>
            <a:r>
              <a:rPr lang="en-US" u="sng" dirty="0" smtClean="0">
                <a:hlinkClick r:id="rId3"/>
              </a:rPr>
              <a:t>http://21cif.com/tutorials/micro/mm/bias/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-“</a:t>
            </a:r>
            <a:r>
              <a:rPr lang="en-US" dirty="0" smtClean="0"/>
              <a:t>Author: Who Wrote this Page?”  </a:t>
            </a:r>
            <a:r>
              <a:rPr lang="en-US" u="sng" dirty="0" smtClean="0">
                <a:hlinkClick r:id="rId4"/>
              </a:rPr>
              <a:t>http://21cif.com/tutorials/micro/mm/author/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76292" y="609600"/>
            <a:ext cx="719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Day 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2286000"/>
            <a:ext cx="63246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A way to calm yourself down when faced with a daunting task that will require research</a:t>
            </a:r>
          </a:p>
          <a:p>
            <a:pPr lvl="1"/>
            <a:r>
              <a:rPr lang="en-US" dirty="0" smtClean="0"/>
              <a:t>A problem-solving method</a:t>
            </a:r>
          </a:p>
          <a:p>
            <a:pPr lvl="1"/>
            <a:r>
              <a:rPr lang="en-US" dirty="0" smtClean="0"/>
              <a:t>It can apply to all your subjects, not just English</a:t>
            </a:r>
          </a:p>
          <a:p>
            <a:r>
              <a:rPr lang="en-US" dirty="0" smtClean="0"/>
              <a:t>What is the first step?</a:t>
            </a:r>
          </a:p>
          <a:p>
            <a:pPr lvl="1"/>
            <a:r>
              <a:rPr lang="en-US" dirty="0" smtClean="0"/>
              <a:t>TASK DEFINITION</a:t>
            </a:r>
          </a:p>
          <a:p>
            <a:pPr lvl="2"/>
            <a:r>
              <a:rPr lang="en-US" dirty="0" smtClean="0"/>
              <a:t>What is my information problem?</a:t>
            </a:r>
          </a:p>
          <a:p>
            <a:pPr lvl="2"/>
            <a:r>
              <a:rPr lang="en-US" dirty="0" smtClean="0"/>
              <a:t>What information will I need to solve this problem or complete this task?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21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  Day 1   </a:t>
            </a: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Qualities You Read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1&amp;2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over Requirements</a:t>
            </a:r>
          </a:p>
          <a:p>
            <a:r>
              <a:rPr lang="en-US" dirty="0" smtClean="0"/>
              <a:t>Go over Rubric</a:t>
            </a:r>
          </a:p>
          <a:p>
            <a:r>
              <a:rPr lang="en-US" dirty="0" smtClean="0"/>
              <a:t>Pick Partner</a:t>
            </a:r>
          </a:p>
          <a:p>
            <a:r>
              <a:rPr lang="en-US" dirty="0" smtClean="0"/>
              <a:t>Come up with Topic</a:t>
            </a:r>
          </a:p>
          <a:p>
            <a:r>
              <a:rPr lang="en-US" dirty="0" smtClean="0"/>
              <a:t>Project due in two days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81200"/>
            <a:ext cx="6705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is your task when it comes to this research unit?</a:t>
            </a:r>
          </a:p>
          <a:p>
            <a:pPr lvl="1"/>
            <a:r>
              <a:rPr lang="en-US" dirty="0" smtClean="0"/>
              <a:t>Write a 5-7 page paper</a:t>
            </a:r>
          </a:p>
          <a:p>
            <a:pPr lvl="1"/>
            <a:r>
              <a:rPr lang="en-US" dirty="0" smtClean="0"/>
              <a:t>Use MLA format</a:t>
            </a:r>
          </a:p>
          <a:p>
            <a:pPr lvl="1"/>
            <a:r>
              <a:rPr lang="en-US" dirty="0" smtClean="0"/>
              <a:t>Cite your sources to avoid plagiarism</a:t>
            </a:r>
          </a:p>
          <a:p>
            <a:pPr lvl="1"/>
            <a:r>
              <a:rPr lang="en-US" dirty="0" smtClean="0"/>
              <a:t>Use a variety of credible sources, both print and non-print</a:t>
            </a:r>
          </a:p>
          <a:p>
            <a:pPr lvl="1"/>
            <a:r>
              <a:rPr lang="en-US" dirty="0" smtClean="0"/>
              <a:t>Pick a side in a persuasive argument </a:t>
            </a:r>
          </a:p>
          <a:p>
            <a:pPr lvl="1"/>
            <a:r>
              <a:rPr lang="en-US" dirty="0" smtClean="0"/>
              <a:t>Use correct grammar and spelling</a:t>
            </a:r>
          </a:p>
          <a:p>
            <a:pPr lvl="1"/>
            <a:r>
              <a:rPr lang="en-US" dirty="0" smtClean="0"/>
              <a:t>Include clear main point sentences, supporting details, and transitions </a:t>
            </a:r>
          </a:p>
          <a:p>
            <a:pPr lvl="1"/>
            <a:r>
              <a:rPr lang="en-US" dirty="0" smtClean="0"/>
              <a:t>Find the best research and incorporate it with your own ideas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How do we even get started?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905000"/>
            <a:ext cx="6781800" cy="4221163"/>
          </a:xfrm>
        </p:spPr>
        <p:txBody>
          <a:bodyPr/>
          <a:lstStyle/>
          <a:p>
            <a:r>
              <a:rPr lang="en-US" dirty="0" smtClean="0"/>
              <a:t>How do you accomplish all of those goals if you don’t even know what your initial research question will be?</a:t>
            </a:r>
          </a:p>
          <a:p>
            <a:r>
              <a:rPr lang="en-US" dirty="0" smtClean="0"/>
              <a:t>Let’s take a look at this article by </a:t>
            </a:r>
            <a:r>
              <a:rPr lang="en-US" dirty="0" err="1" smtClean="0"/>
              <a:t>Somni</a:t>
            </a:r>
            <a:r>
              <a:rPr lang="en-US" dirty="0" smtClean="0"/>
              <a:t> </a:t>
            </a:r>
            <a:r>
              <a:rPr lang="en-US" dirty="0" err="1" smtClean="0"/>
              <a:t>Sengupta</a:t>
            </a:r>
            <a:r>
              <a:rPr lang="en-US" dirty="0" smtClean="0"/>
              <a:t> from </a:t>
            </a:r>
            <a:r>
              <a:rPr lang="en-US" i="1" dirty="0" smtClean="0"/>
              <a:t>The New York Times.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Facebook</a:t>
            </a:r>
            <a:r>
              <a:rPr lang="en-US" dirty="0" smtClean="0"/>
              <a:t> Dilemma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69342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are the important questions we should ask ourselves after reading this article?</a:t>
            </a:r>
          </a:p>
          <a:p>
            <a:pPr lvl="1"/>
            <a:r>
              <a:rPr lang="en-US" dirty="0" smtClean="0"/>
              <a:t>What parts of my private information does </a:t>
            </a:r>
            <a:r>
              <a:rPr lang="en-US" dirty="0" err="1" smtClean="0"/>
              <a:t>Facebook</a:t>
            </a:r>
            <a:r>
              <a:rPr lang="en-US" dirty="0" smtClean="0"/>
              <a:t> provide to other companies?</a:t>
            </a:r>
          </a:p>
          <a:p>
            <a:pPr lvl="1"/>
            <a:r>
              <a:rPr lang="en-US" dirty="0" smtClean="0"/>
              <a:t>How are these other companies using my private information?</a:t>
            </a:r>
          </a:p>
          <a:p>
            <a:pPr lvl="1"/>
            <a:r>
              <a:rPr lang="en-US" dirty="0" smtClean="0"/>
              <a:t>What could be the negative effects of this information-sharing in the long run?</a:t>
            </a:r>
          </a:p>
          <a:p>
            <a:pPr lvl="1"/>
            <a:r>
              <a:rPr lang="en-US" dirty="0" smtClean="0"/>
              <a:t>What are the benefits of this information sharing?</a:t>
            </a:r>
          </a:p>
          <a:p>
            <a:pPr lvl="1"/>
            <a:r>
              <a:rPr lang="en-US" dirty="0" smtClean="0"/>
              <a:t>How does it affect my day-to-day life?</a:t>
            </a:r>
          </a:p>
          <a:p>
            <a:pPr lvl="1"/>
            <a:r>
              <a:rPr lang="en-US" dirty="0" smtClean="0"/>
              <a:t>Should one company have all of this power?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81200"/>
            <a:ext cx="6858000" cy="4724400"/>
          </a:xfrm>
        </p:spPr>
        <p:txBody>
          <a:bodyPr/>
          <a:lstStyle/>
          <a:p>
            <a:r>
              <a:rPr lang="en-US" dirty="0" smtClean="0"/>
              <a:t>Essential questions ask what is important about the topic. </a:t>
            </a:r>
          </a:p>
          <a:p>
            <a:r>
              <a:rPr lang="en-US" dirty="0" smtClean="0"/>
              <a:t>A informative paper on the history of </a:t>
            </a:r>
            <a:r>
              <a:rPr lang="en-US" dirty="0" err="1" smtClean="0"/>
              <a:t>Facebook</a:t>
            </a:r>
            <a:r>
              <a:rPr lang="en-US" dirty="0" smtClean="0"/>
              <a:t> is not really necessary.  Why?</a:t>
            </a:r>
          </a:p>
          <a:p>
            <a:pPr lvl="1"/>
            <a:r>
              <a:rPr lang="en-US" dirty="0" smtClean="0"/>
              <a:t>It’s been done before. It’s not new. It’s not contributing to the piles of information out there in the world.</a:t>
            </a:r>
          </a:p>
          <a:p>
            <a:r>
              <a:rPr lang="en-US" dirty="0" smtClean="0"/>
              <a:t>"Questions may be the most powerful technology we have ever created," </a:t>
            </a:r>
            <a:r>
              <a:rPr lang="en-US" dirty="0" smtClean="0"/>
              <a:t>said Jamie </a:t>
            </a:r>
            <a:r>
              <a:rPr lang="en-US" dirty="0" smtClean="0"/>
              <a:t>McKenzie, editor of the educational technology journal </a:t>
            </a:r>
            <a:r>
              <a:rPr lang="en-US" i="1" dirty="0" smtClean="0"/>
              <a:t>From Now </a:t>
            </a:r>
            <a:r>
              <a:rPr lang="en-US" i="1" dirty="0" smtClean="0"/>
              <a:t>On </a:t>
            </a:r>
            <a:r>
              <a:rPr lang="en-US" dirty="0" smtClean="0"/>
              <a:t>(</a:t>
            </a:r>
            <a:r>
              <a:rPr lang="en-US" dirty="0" err="1" smtClean="0"/>
              <a:t>qtd</a:t>
            </a:r>
            <a:r>
              <a:rPr lang="en-US" dirty="0" smtClean="0"/>
              <a:t>. In </a:t>
            </a:r>
            <a:r>
              <a:rPr lang="en-US" dirty="0" err="1" smtClean="0"/>
              <a:t>Valenza</a:t>
            </a:r>
            <a:r>
              <a:rPr lang="en-US" dirty="0" smtClean="0"/>
              <a:t>).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good Essential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7696200" cy="51054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b="1" dirty="0" smtClean="0"/>
              <a:t>Which one?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Instead of writing a report on cancer; write a paper on which disease deserves the most funding?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How?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Understand problems, weigh options, propose solutions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What if?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Ask a hypothetical question like, “What if the Germans won WWII?”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Should?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Make a moral or practical decision based upon evidence</a:t>
            </a:r>
          </a:p>
          <a:p>
            <a:pPr lvl="2">
              <a:spcBef>
                <a:spcPts val="600"/>
              </a:spcBef>
            </a:pPr>
            <a:r>
              <a:rPr lang="en-US" b="1" dirty="0" smtClean="0"/>
              <a:t>Should we clone humans?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Why?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Understand cause and effect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Why do people abuse children?</a:t>
            </a:r>
          </a:p>
          <a:p>
            <a:pPr lvl="2">
              <a:spcBef>
                <a:spcPts val="600"/>
              </a:spcBef>
            </a:pPr>
            <a:endParaRPr lang="en-US" b="1" dirty="0" smtClean="0"/>
          </a:p>
          <a:p>
            <a:pPr>
              <a:spcBef>
                <a:spcPts val="600"/>
              </a:spcBef>
            </a:pP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Information taken from: “Best Answers” by Joyce </a:t>
            </a:r>
            <a:r>
              <a:rPr lang="en-US" b="1" dirty="0" err="1" smtClean="0"/>
              <a:t>Valenza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to the </a:t>
            </a:r>
            <a:r>
              <a:rPr lang="en-US" dirty="0" err="1" smtClean="0"/>
              <a:t>Facebook</a:t>
            </a:r>
            <a:r>
              <a:rPr lang="en-US" dirty="0" smtClean="0"/>
              <a:t> Article…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752600"/>
            <a:ext cx="6934200" cy="4876800"/>
          </a:xfrm>
        </p:spPr>
        <p:txBody>
          <a:bodyPr/>
          <a:lstStyle/>
          <a:p>
            <a:r>
              <a:rPr lang="en-US" dirty="0" smtClean="0"/>
              <a:t>Are there any essential questions we left out?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What </a:t>
            </a:r>
            <a:r>
              <a:rPr lang="en-US" dirty="0" smtClean="0"/>
              <a:t>parts of my private information does </a:t>
            </a:r>
            <a:r>
              <a:rPr lang="en-US" dirty="0" err="1" smtClean="0"/>
              <a:t>Facebook</a:t>
            </a:r>
            <a:r>
              <a:rPr lang="en-US" dirty="0" smtClean="0"/>
              <a:t> provide to other companies?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How are these other companies using my private information?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What could be the negative effects of this information-sharing in the long run?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What are the benefits of this information sharing?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How does it affect my day-to-day life?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Should one company have all of this power?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central research question…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72390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You will need to focus your essential questions into one central research question. Some of your essential questions will definitely be addressed in the research process.</a:t>
            </a:r>
          </a:p>
          <a:p>
            <a:r>
              <a:rPr lang="en-US" dirty="0" smtClean="0"/>
              <a:t>Back to the </a:t>
            </a:r>
            <a:r>
              <a:rPr lang="en-US" dirty="0" err="1" smtClean="0"/>
              <a:t>Facebook</a:t>
            </a:r>
            <a:r>
              <a:rPr lang="en-US" dirty="0" smtClean="0"/>
              <a:t> article…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What parts of my private information does </a:t>
            </a:r>
            <a:r>
              <a:rPr lang="en-US" dirty="0" err="1" smtClean="0"/>
              <a:t>Facebook</a:t>
            </a:r>
            <a:r>
              <a:rPr lang="en-US" dirty="0" smtClean="0"/>
              <a:t> provide to other companies?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How are these other companies using my private information?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What could be the negative effects of this information-sharing in the long run?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What are the benefits of this information sharing?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How does it affect my day-to-day life?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Should one company have all of this power</a:t>
            </a:r>
            <a:r>
              <a:rPr lang="en-US" dirty="0" smtClean="0"/>
              <a:t>?</a:t>
            </a:r>
          </a:p>
          <a:p>
            <a:pPr lvl="1">
              <a:spcBef>
                <a:spcPts val="600"/>
              </a:spcBef>
              <a:buNone/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What is the main question I would like to focus upon?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 Should one company potentially have access to a huge percentage of the world’s private information?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212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  Day 2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83</TotalTime>
  <Words>1091</Words>
  <Application>Microsoft Office PowerPoint</Application>
  <PresentationFormat>On-screen Show (4:3)</PresentationFormat>
  <Paragraphs>139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Mod</vt:lpstr>
      <vt:lpstr>Beginning Research the Big6 Way</vt:lpstr>
      <vt:lpstr>The Big6</vt:lpstr>
      <vt:lpstr>Task Definition</vt:lpstr>
      <vt:lpstr>But How do we even get started?</vt:lpstr>
      <vt:lpstr>The Facebook Dilemma</vt:lpstr>
      <vt:lpstr>Essential Questions</vt:lpstr>
      <vt:lpstr>Some good Essential Questions:</vt:lpstr>
      <vt:lpstr>Back to the Facebook Article…</vt:lpstr>
      <vt:lpstr>Creating a central research question…</vt:lpstr>
      <vt:lpstr>Dihydrogen Monoxide</vt:lpstr>
      <vt:lpstr>Databases vs. Websites</vt:lpstr>
      <vt:lpstr>EBSCOHost</vt:lpstr>
      <vt:lpstr>Galveston, Texas</vt:lpstr>
      <vt:lpstr>Step 2: Information Seeking Skills</vt:lpstr>
      <vt:lpstr>Homework</vt:lpstr>
      <vt:lpstr>What is a Boolean Search?</vt:lpstr>
      <vt:lpstr>Benefits of Boolean</vt:lpstr>
      <vt:lpstr>The 3M’s of Keywords</vt:lpstr>
      <vt:lpstr>Qualities of a Credible Website</vt:lpstr>
      <vt:lpstr>What are the Qualities You Read about?</vt:lpstr>
      <vt:lpstr>Steps 1&amp;2 Project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Beginning Research the Big6 Way</dc:title>
  <dc:creator>pat</dc:creator>
  <cp:lastModifiedBy>pat</cp:lastModifiedBy>
  <cp:revision>10</cp:revision>
  <dcterms:created xsi:type="dcterms:W3CDTF">2012-03-05T05:52:34Z</dcterms:created>
  <dcterms:modified xsi:type="dcterms:W3CDTF">2012-03-05T07:16:16Z</dcterms:modified>
</cp:coreProperties>
</file>